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2"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58C354-53D4-47A9-86A6-9CB1D782726E}"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58C354-53D4-47A9-86A6-9CB1D782726E}"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58C354-53D4-47A9-86A6-9CB1D782726E}"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58C354-53D4-47A9-86A6-9CB1D782726E}"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58C354-53D4-47A9-86A6-9CB1D782726E}"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58C354-53D4-47A9-86A6-9CB1D782726E}"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58C354-53D4-47A9-86A6-9CB1D782726E}" type="datetimeFigureOut">
              <a:rPr lang="en-US" smtClean="0"/>
              <a:pPr/>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58C354-53D4-47A9-86A6-9CB1D782726E}" type="datetimeFigureOut">
              <a:rPr lang="en-US" smtClean="0"/>
              <a:pPr/>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58C354-53D4-47A9-86A6-9CB1D782726E}" type="datetimeFigureOut">
              <a:rPr lang="en-US" smtClean="0"/>
              <a:pPr/>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58C354-53D4-47A9-86A6-9CB1D782726E}"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58C354-53D4-47A9-86A6-9CB1D782726E}"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5F322E-BFA0-4D9F-9EB3-B07B2742BF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8C354-53D4-47A9-86A6-9CB1D782726E}" type="datetimeFigureOut">
              <a:rPr lang="en-US" smtClean="0"/>
              <a:pPr/>
              <a:t>3/20/2020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F322E-BFA0-4D9F-9EB3-B07B2742BF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mawdoo3.com/%D9%83%D9%8A%D9%81_%D8%A7%D8%A8%D8%AF%D8%A7_%D9%85%D8%B4%D8%B1%D9%88%D8%B9_%D8%B5%D8%BA%D9%8A%D8%B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pic>
        <p:nvPicPr>
          <p:cNvPr id="2051" name="Picture 2" descr="C:\Users\adel\Downloads\WhatsApp Image 2020-03-18 at 12.23.39 AM.jpeg"/>
          <p:cNvPicPr>
            <a:picLocks noGrp="1" noChangeAspect="1" noChangeArrowheads="1"/>
          </p:cNvPicPr>
          <p:nvPr>
            <p:ph idx="1"/>
          </p:nvPr>
        </p:nvPicPr>
        <p:blipFill>
          <a:blip r:embed="rId2"/>
          <a:srcRect/>
          <a:stretch>
            <a:fillRect/>
          </a:stretch>
        </p:blipFill>
        <p:spPr>
          <a:xfrm>
            <a:off x="0" y="0"/>
            <a:ext cx="9144000" cy="6858000"/>
          </a:xfrm>
        </p:spPr>
      </p:pic>
      <p:sp>
        <p:nvSpPr>
          <p:cNvPr id="2052" name="Rectangle 4"/>
          <p:cNvSpPr>
            <a:spLocks noChangeArrowheads="1"/>
          </p:cNvSpPr>
          <p:nvPr/>
        </p:nvSpPr>
        <p:spPr bwMode="auto">
          <a:xfrm>
            <a:off x="3276600" y="2541588"/>
            <a:ext cx="5486400" cy="3478212"/>
          </a:xfrm>
          <a:prstGeom prst="rect">
            <a:avLst/>
          </a:prstGeom>
          <a:noFill/>
          <a:ln w="9525">
            <a:noFill/>
            <a:miter lim="800000"/>
            <a:headEnd/>
            <a:tailEnd/>
          </a:ln>
        </p:spPr>
        <p:txBody>
          <a:bodyPr>
            <a:spAutoFit/>
          </a:bodyPr>
          <a:lstStyle/>
          <a:p>
            <a:pPr algn="ctr"/>
            <a:r>
              <a:rPr lang="ar-EG" sz="4400" b="1" dirty="0">
                <a:solidFill>
                  <a:srgbClr val="FF0000"/>
                </a:solidFill>
              </a:rPr>
              <a:t>مقرر</a:t>
            </a:r>
          </a:p>
          <a:p>
            <a:pPr algn="ctr"/>
            <a:r>
              <a:rPr lang="ar-EG" sz="4400" b="1" dirty="0" smtClean="0">
                <a:solidFill>
                  <a:srgbClr val="FFFF00"/>
                </a:solidFill>
              </a:rPr>
              <a:t>إدارة المشروعات</a:t>
            </a:r>
            <a:endParaRPr lang="ar-EG" sz="4400" b="1" dirty="0">
              <a:solidFill>
                <a:srgbClr val="FFFF00"/>
              </a:solidFill>
            </a:endParaRPr>
          </a:p>
          <a:p>
            <a:pPr algn="ctr"/>
            <a:r>
              <a:rPr lang="ar-EG" sz="4400" b="1" dirty="0">
                <a:solidFill>
                  <a:srgbClr val="99FF33"/>
                </a:solidFill>
              </a:rPr>
              <a:t>المحاضرة الأولي</a:t>
            </a:r>
          </a:p>
          <a:p>
            <a:pPr algn="ctr"/>
            <a:r>
              <a:rPr lang="ar-EG" sz="4400" b="1" dirty="0">
                <a:solidFill>
                  <a:srgbClr val="FFFF00"/>
                </a:solidFill>
              </a:rPr>
              <a:t>د/ عادل نبيل </a:t>
            </a:r>
          </a:p>
          <a:p>
            <a:pPr algn="ctr"/>
            <a:r>
              <a:rPr lang="ar-EG" sz="4400" b="1" dirty="0">
                <a:solidFill>
                  <a:srgbClr val="FFFF00"/>
                </a:solidFill>
              </a:rPr>
              <a:t>مدرس المكتبات والمعلومات</a:t>
            </a:r>
            <a:endParaRPr lang="en-US" sz="4400" b="1" dirty="0">
              <a:solidFill>
                <a:srgbClr val="FFFF00"/>
              </a:solidFill>
            </a:endParaRPr>
          </a:p>
        </p:txBody>
      </p:sp>
      <p:sp>
        <p:nvSpPr>
          <p:cNvPr id="2053" name="Rectangle 5"/>
          <p:cNvSpPr>
            <a:spLocks noChangeArrowheads="1"/>
          </p:cNvSpPr>
          <p:nvPr/>
        </p:nvSpPr>
        <p:spPr bwMode="auto">
          <a:xfrm>
            <a:off x="4419600" y="-76200"/>
            <a:ext cx="4572000" cy="2062163"/>
          </a:xfrm>
          <a:prstGeom prst="rect">
            <a:avLst/>
          </a:prstGeom>
          <a:noFill/>
          <a:ln w="9525">
            <a:noFill/>
            <a:miter lim="800000"/>
            <a:headEnd/>
            <a:tailEnd/>
          </a:ln>
        </p:spPr>
        <p:txBody>
          <a:bodyPr>
            <a:spAutoFit/>
          </a:bodyPr>
          <a:lstStyle/>
          <a:p>
            <a:pPr algn="ctr"/>
            <a:r>
              <a:rPr lang="ar-EG" sz="3200" b="1" dirty="0">
                <a:solidFill>
                  <a:srgbClr val="C00000"/>
                </a:solidFill>
              </a:rPr>
              <a:t>جامعة بنها</a:t>
            </a:r>
            <a:br>
              <a:rPr lang="ar-EG" sz="3200" b="1" dirty="0">
                <a:solidFill>
                  <a:srgbClr val="C00000"/>
                </a:solidFill>
              </a:rPr>
            </a:br>
            <a:r>
              <a:rPr lang="ar-EG" sz="3200" b="1" dirty="0">
                <a:solidFill>
                  <a:srgbClr val="C00000"/>
                </a:solidFill>
              </a:rPr>
              <a:t>كلية الآداب </a:t>
            </a:r>
            <a:br>
              <a:rPr lang="ar-EG" sz="3200" b="1" dirty="0">
                <a:solidFill>
                  <a:srgbClr val="C00000"/>
                </a:solidFill>
              </a:rPr>
            </a:br>
            <a:r>
              <a:rPr lang="ar-EG" sz="3200" b="1" dirty="0">
                <a:solidFill>
                  <a:srgbClr val="C00000"/>
                </a:solidFill>
              </a:rPr>
              <a:t>قسم المكتبات والمعلومات</a:t>
            </a:r>
            <a:br>
              <a:rPr lang="ar-EG" sz="3200" b="1" dirty="0">
                <a:solidFill>
                  <a:srgbClr val="C00000"/>
                </a:solidFill>
              </a:rPr>
            </a:br>
            <a:r>
              <a:rPr lang="ar-EG" sz="3200" b="1" dirty="0">
                <a:solidFill>
                  <a:srgbClr val="C00000"/>
                </a:solidFill>
              </a:rPr>
              <a:t>الفرقة </a:t>
            </a:r>
            <a:r>
              <a:rPr lang="ar-EG" sz="3200" b="1" dirty="0" smtClean="0">
                <a:solidFill>
                  <a:srgbClr val="C00000"/>
                </a:solidFill>
              </a:rPr>
              <a:t>الرابعة</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ar-EG" dirty="0" smtClean="0">
                <a:solidFill>
                  <a:srgbClr val="0070C0"/>
                </a:solidFill>
                <a:cs typeface="PT Bold Heading" pitchFamily="2" charset="-78"/>
              </a:rPr>
              <a:t>العولمة</a:t>
            </a:r>
            <a:endParaRPr lang="en-US" dirty="0">
              <a:solidFill>
                <a:srgbClr val="0070C0"/>
              </a:solidFill>
              <a:cs typeface="PT Bold Heading" pitchFamily="2" charset="-78"/>
            </a:endParaRPr>
          </a:p>
        </p:txBody>
      </p:sp>
      <p:sp>
        <p:nvSpPr>
          <p:cNvPr id="3" name="Content Placeholder 2"/>
          <p:cNvSpPr>
            <a:spLocks noGrp="1"/>
          </p:cNvSpPr>
          <p:nvPr>
            <p:ph idx="1"/>
          </p:nvPr>
        </p:nvSpPr>
        <p:spPr>
          <a:xfrm>
            <a:off x="457200" y="1371600"/>
            <a:ext cx="8229600" cy="4754563"/>
          </a:xfrm>
        </p:spPr>
        <p:txBody>
          <a:bodyPr>
            <a:noAutofit/>
          </a:bodyPr>
          <a:lstStyle/>
          <a:p>
            <a:pPr algn="just" rtl="1"/>
            <a:r>
              <a:rPr lang="ar-SA" sz="3600" dirty="0" smtClean="0">
                <a:cs typeface="PT Bold Heading" pitchFamily="2" charset="-78"/>
              </a:rPr>
              <a:t>لقد ساهمت تكنولوجيا المعلومات وأنظمة معلومات الحاسوب وتقنيات الاتصالات على إمداد الشركات التجارية بالقدرات والامكانيات الفعالة التي تحتاجها من أجل تسويق منتجاتها في كل أنحاء العالم </a:t>
            </a:r>
            <a:endParaRPr lang="ar-EG" sz="3600" dirty="0" smtClean="0">
              <a:cs typeface="PT Bold Heading" pitchFamily="2" charset="-78"/>
            </a:endParaRPr>
          </a:p>
          <a:p>
            <a:pPr algn="just" rtl="1"/>
            <a:r>
              <a:rPr lang="ar-SA" sz="3600" dirty="0" smtClean="0">
                <a:solidFill>
                  <a:srgbClr val="FF0000"/>
                </a:solidFill>
                <a:cs typeface="PT Bold Heading" pitchFamily="2" charset="-78"/>
              </a:rPr>
              <a:t>وهنا نقصد العولمة التجارية فقط وهي عالمية التجارة أي القيام بالنشاطات التجارية للشركات في كل أنحاء العالم بدون قيود سياسية أو حدودية أو ثقافية.</a:t>
            </a:r>
            <a:endParaRPr lang="en-US" sz="3600" dirty="0" smtClean="0">
              <a:solidFill>
                <a:srgbClr val="FF0000"/>
              </a:solidFill>
              <a:cs typeface="PT Bold Heading" pitchFamily="2" charset="-78"/>
            </a:endParaRPr>
          </a:p>
          <a:p>
            <a:pPr algn="r" rtl="1"/>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8915400" cy="5973763"/>
          </a:xfrm>
        </p:spPr>
        <p:txBody>
          <a:bodyPr>
            <a:normAutofit fontScale="85000" lnSpcReduction="10000"/>
          </a:bodyPr>
          <a:lstStyle/>
          <a:p>
            <a:pPr algn="just" rtl="1"/>
            <a:r>
              <a:rPr lang="ar-SA" dirty="0" smtClean="0">
                <a:solidFill>
                  <a:srgbClr val="FF0000"/>
                </a:solidFill>
                <a:cs typeface="PT Bold Heading" pitchFamily="2" charset="-78"/>
              </a:rPr>
              <a:t>وفي المقابل فإن العولمة وتكنولوجيا المعلمات قد جلبت معها الكثير من التهديدات والمخاطر الجديدة والتي تعمل على وضع المطبات والعوائق أمام الشركات التجارية ومن هذه المخاطر ما يلي :-</a:t>
            </a:r>
            <a:endParaRPr lang="en-US" dirty="0" smtClean="0">
              <a:solidFill>
                <a:srgbClr val="FF0000"/>
              </a:solidFill>
              <a:cs typeface="PT Bold Heading" pitchFamily="2" charset="-78"/>
            </a:endParaRPr>
          </a:p>
          <a:p>
            <a:pPr lvl="0" algn="r" rtl="1"/>
            <a:r>
              <a:rPr lang="ar-SA" dirty="0" smtClean="0">
                <a:solidFill>
                  <a:srgbClr val="002060"/>
                </a:solidFill>
                <a:cs typeface="PT Bold Heading" pitchFamily="2" charset="-78"/>
              </a:rPr>
              <a:t>القضايا الأمنية  (فيروسات، قراصنة كمبيوتر، سرقة المعلومات .. إلخ ).</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حقوق الملكية الفكرية وحقوق النسخ والطبع والتوزيع غير القانوني.</a:t>
            </a:r>
            <a:endParaRPr lang="en-US" dirty="0" smtClean="0">
              <a:solidFill>
                <a:srgbClr val="002060"/>
              </a:solidFill>
              <a:cs typeface="PT Bold Heading" pitchFamily="2" charset="-78"/>
            </a:endParaRPr>
          </a:p>
          <a:p>
            <a:pPr lvl="0" algn="just" rtl="1"/>
            <a:r>
              <a:rPr lang="ar-SA" dirty="0" smtClean="0">
                <a:solidFill>
                  <a:srgbClr val="002060"/>
                </a:solidFill>
                <a:cs typeface="PT Bold Heading" pitchFamily="2" charset="-78"/>
              </a:rPr>
              <a:t>التكلفة العالية للاستثمار في تكنلوجيا المعلومات في الشركات التجارية.</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ظهور حركات مقاومة للعولمة من قبل الصناعات الوطنية في العالم.</a:t>
            </a:r>
            <a:endParaRPr lang="en-US" dirty="0" smtClean="0">
              <a:solidFill>
                <a:srgbClr val="002060"/>
              </a:solidFill>
              <a:cs typeface="PT Bold Heading" pitchFamily="2" charset="-78"/>
            </a:endParaRPr>
          </a:p>
          <a:p>
            <a:pPr lvl="0" algn="just" rtl="1"/>
            <a:r>
              <a:rPr lang="ar-SA" dirty="0" smtClean="0">
                <a:solidFill>
                  <a:srgbClr val="002060"/>
                </a:solidFill>
                <a:cs typeface="PT Bold Heading" pitchFamily="2" charset="-78"/>
              </a:rPr>
              <a:t>القضايا السياسية والتحالفات الدولية وشروط منظمة التجارية العالمية من أجل عولمة التجارة والتي رفضتها أو لم تستطع أن تلبيها الكثير من دول العالم وخاصة في الدول الفقيرة ودول العالم النامي.</a:t>
            </a:r>
            <a:endParaRPr lang="en-US" dirty="0" smtClean="0">
              <a:solidFill>
                <a:srgbClr val="002060"/>
              </a:solidFill>
              <a:cs typeface="PT Bold Heading" pitchFamily="2" charset="-78"/>
            </a:endParaRPr>
          </a:p>
          <a:p>
            <a:pPr algn="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0070C0"/>
                </a:solidFill>
                <a:cs typeface="PT Bold Heading" pitchFamily="2" charset="-78"/>
              </a:rPr>
              <a:t>ظهور الشركات الرقمية</a:t>
            </a:r>
            <a:endParaRPr lang="en-US" dirty="0">
              <a:solidFill>
                <a:srgbClr val="0070C0"/>
              </a:solidFill>
              <a:cs typeface="PT Bold Heading" pitchFamily="2" charset="-78"/>
            </a:endParaRPr>
          </a:p>
        </p:txBody>
      </p:sp>
      <p:sp>
        <p:nvSpPr>
          <p:cNvPr id="3" name="Content Placeholder 2"/>
          <p:cNvSpPr>
            <a:spLocks noGrp="1"/>
          </p:cNvSpPr>
          <p:nvPr>
            <p:ph idx="1"/>
          </p:nvPr>
        </p:nvSpPr>
        <p:spPr/>
        <p:txBody>
          <a:bodyPr/>
          <a:lstStyle/>
          <a:p>
            <a:pPr algn="just" rtl="1"/>
            <a:r>
              <a:rPr lang="ar-SA" sz="4000" dirty="0" smtClean="0">
                <a:cs typeface="PT Bold Heading" pitchFamily="2" charset="-78"/>
              </a:rPr>
              <a:t>هي منظمات تعتمد عملياتها التجارية وعلاقتها مع البيئة المحيطة بها من عملاء ومزودين وغيرهم على التكنولوجيا الرقمية أي استخدام الحاسوب وبرمجياته في إدارة أصول الشركة وكل تعاملاتها التجارية و الادارية .</a:t>
            </a:r>
            <a:endParaRPr lang="en-US" sz="4000" dirty="0" smtClean="0">
              <a:cs typeface="PT Bold Heading" pitchFamily="2" charset="-78"/>
            </a:endParaRPr>
          </a:p>
          <a:p>
            <a:pPr algn="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0000" lnSpcReduction="20000"/>
          </a:bodyPr>
          <a:lstStyle/>
          <a:p>
            <a:pPr algn="just" rtl="1"/>
            <a:r>
              <a:rPr lang="ar-SA" sz="4000" dirty="0" smtClean="0">
                <a:solidFill>
                  <a:srgbClr val="FF0000"/>
                </a:solidFill>
                <a:cs typeface="PT Bold Heading" pitchFamily="2" charset="-78"/>
              </a:rPr>
              <a:t>يتميز العصر الحديث بغزارة استخدامه للوسائل والتقنيات الحديثة مثل الحاسوب والإنترنت والشبكات والهاتف النقال حيث نلاحظ وبشكل كبير تحول الشركات التقليدية إلى شركات رقمية مبنية على استخدام تكنولوجيا المعلومات في كل معاملاتها التجارية داخل الشركة وخارجها حيث تمتاز هذه الشركات بخصائص ميزتها عن الشركات التقليدية في كثير من النواحي منها :</a:t>
            </a:r>
            <a:endParaRPr lang="en-US" sz="4000" dirty="0" smtClean="0">
              <a:solidFill>
                <a:srgbClr val="FF0000"/>
              </a:solidFill>
              <a:cs typeface="PT Bold Heading" pitchFamily="2" charset="-78"/>
            </a:endParaRPr>
          </a:p>
          <a:p>
            <a:pPr lvl="0" algn="r" rtl="1"/>
            <a:r>
              <a:rPr lang="ar-SA" dirty="0" smtClean="0">
                <a:solidFill>
                  <a:srgbClr val="002060"/>
                </a:solidFill>
                <a:cs typeface="PT Bold Heading" pitchFamily="2" charset="-78"/>
              </a:rPr>
              <a:t>تعتمد على بنية تحتية من شبكات الحاسوب والاتصالات الرقمية .</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علاقات مبنية على التكنولوجيا الرقمية مع العملاء والموظفين وشركاء العمل وغيرهم.</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إكمال وانجاز الأعمال التجارية الجوهرية يتم من خلال شبكات الحاسوب الرقمية.</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أعمال إدارية مبنية على التكنولوجيا الرقمية والتي تشكل أساس رأس المال لهذه الشركات .</a:t>
            </a:r>
            <a:endParaRPr lang="en-US" dirty="0" smtClean="0">
              <a:solidFill>
                <a:srgbClr val="002060"/>
              </a:solidFill>
              <a:cs typeface="PT Bold Heading" pitchFamily="2" charset="-78"/>
            </a:endParaRPr>
          </a:p>
          <a:p>
            <a:pPr lvl="0" algn="r" rtl="1"/>
            <a:r>
              <a:rPr lang="ar-SA" dirty="0" smtClean="0">
                <a:solidFill>
                  <a:srgbClr val="002060"/>
                </a:solidFill>
                <a:cs typeface="PT Bold Heading" pitchFamily="2" charset="-78"/>
              </a:rPr>
              <a:t>الاستجابة السريعة للمتغيرات التي تطرأ في بيئة الأعمال التجارية والتكنولوجيا الرقمية .</a:t>
            </a:r>
            <a:endParaRPr lang="en-US" dirty="0" smtClean="0">
              <a:solidFill>
                <a:srgbClr val="002060"/>
              </a:solidFill>
              <a:cs typeface="PT Bold Heading" pitchFamily="2" charset="-78"/>
            </a:endParaRPr>
          </a:p>
          <a:p>
            <a:pPr algn="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0070C0"/>
                </a:solidFill>
                <a:cs typeface="PT Bold Heading" pitchFamily="2" charset="-78"/>
              </a:rPr>
              <a:t>ظهور الاقتصاد المعلوماتي</a:t>
            </a:r>
            <a:endParaRPr lang="en-US" dirty="0">
              <a:solidFill>
                <a:srgbClr val="0070C0"/>
              </a:solidFill>
              <a:cs typeface="PT Bold Heading" pitchFamily="2" charset="-78"/>
            </a:endParaRPr>
          </a:p>
        </p:txBody>
      </p:sp>
      <p:sp>
        <p:nvSpPr>
          <p:cNvPr id="3" name="Content Placeholder 2"/>
          <p:cNvSpPr>
            <a:spLocks noGrp="1"/>
          </p:cNvSpPr>
          <p:nvPr>
            <p:ph idx="1"/>
          </p:nvPr>
        </p:nvSpPr>
        <p:spPr>
          <a:xfrm>
            <a:off x="228600" y="1600200"/>
            <a:ext cx="8458200" cy="5257800"/>
          </a:xfrm>
        </p:spPr>
        <p:txBody>
          <a:bodyPr>
            <a:normAutofit fontScale="92500"/>
          </a:bodyPr>
          <a:lstStyle/>
          <a:p>
            <a:pPr algn="just" rtl="1"/>
            <a:r>
              <a:rPr lang="ar-SA" dirty="0" smtClean="0">
                <a:solidFill>
                  <a:srgbClr val="FF0000"/>
                </a:solidFill>
                <a:cs typeface="PT Bold Heading" pitchFamily="2" charset="-78"/>
              </a:rPr>
              <a:t>إن المعرفة والمعلومات هي أساس المنتجات والخدمات الجديدة مثل خدمة بطاقات الصراف الالي وبطاقات الاعتماد وخدمة توصيل الطرود والبريد أو أنظمة حجز التذاكر السفر وأنظمة حجز غرف الفنادق من مختلف أنحاء العالم، وتعتبر المنتجات المبنية على المعلومات والمعرفة مثل ألعاب الحاسوب ذات قيمة كبيرة تعتمد على أفراد وفنيين ذوي معرفة وخبرات برمجة الحاسوب أي تعتمد على أعمالهم الذهنية والفكرية ومقدار المعلومات والمعرفة لديهم وحتى في صناعة السيارات والماكينات والأجهزة الثقيلة يعتمد تصنيعها بشكل أساسي وجوهري على المعلومات والمعرفة .</a:t>
            </a:r>
            <a:endParaRPr lang="en-US" dirty="0" smtClean="0">
              <a:solidFill>
                <a:srgbClr val="FF0000"/>
              </a:solidFill>
              <a:cs typeface="PT Bold Heading" pitchFamily="2" charset="-78"/>
            </a:endParaRPr>
          </a:p>
          <a:p>
            <a:pPr algn="r"/>
            <a:endParaRPr lang="en-US"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solidFill>
                  <a:srgbClr val="0070C0"/>
                </a:solidFill>
                <a:cs typeface="PT Bold Heading" pitchFamily="2" charset="-78"/>
              </a:rPr>
              <a:t>تغير المنظمات وطريقة عملها</a:t>
            </a:r>
            <a:endParaRPr lang="en-US" dirty="0">
              <a:solidFill>
                <a:srgbClr val="0070C0"/>
              </a:solidFill>
              <a:cs typeface="PT Bold Heading" pitchFamily="2" charset="-78"/>
            </a:endParaRPr>
          </a:p>
        </p:txBody>
      </p:sp>
      <p:sp>
        <p:nvSpPr>
          <p:cNvPr id="3" name="Content Placeholder 2"/>
          <p:cNvSpPr>
            <a:spLocks noGrp="1"/>
          </p:cNvSpPr>
          <p:nvPr>
            <p:ph idx="1"/>
          </p:nvPr>
        </p:nvSpPr>
        <p:spPr/>
        <p:txBody>
          <a:bodyPr>
            <a:noAutofit/>
          </a:bodyPr>
          <a:lstStyle/>
          <a:p>
            <a:pPr algn="just" rtl="1"/>
            <a:r>
              <a:rPr lang="ar-SA" sz="4400" dirty="0" smtClean="0">
                <a:solidFill>
                  <a:srgbClr val="00B050"/>
                </a:solidFill>
                <a:cs typeface="PT Bold Heading" pitchFamily="2" charset="-78"/>
              </a:rPr>
              <a:t>لقد تغيرت طريقة الشركات الحديثة في الإدارة وطريقة المعاملات مع العملاء والمزودين كما تغير أيضاً تعامل الشركات مع الموظفين وكيفية إدارة وتنظيم العمل من الداخل ، إن الشركات التقليدية تبنى على هيكلية الهرم المعروفة </a:t>
            </a:r>
            <a:endParaRPr lang="en-US" sz="4400" dirty="0">
              <a:solidFill>
                <a:srgbClr val="00B050"/>
              </a:solidFill>
              <a:cs typeface="PT Bold Heading"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rtl="1"/>
            <a:r>
              <a:rPr lang="ar-EG" dirty="0" smtClean="0">
                <a:cs typeface="PT Bold Heading" pitchFamily="2" charset="-78"/>
              </a:rPr>
              <a:t>مفهوم المشروع</a:t>
            </a:r>
            <a:endParaRPr lang="en-US" dirty="0">
              <a:cs typeface="PT Bold Heading" pitchFamily="2" charset="-78"/>
            </a:endParaRPr>
          </a:p>
        </p:txBody>
      </p:sp>
      <p:sp>
        <p:nvSpPr>
          <p:cNvPr id="3" name="Content Placeholder 2"/>
          <p:cNvSpPr>
            <a:spLocks noGrp="1"/>
          </p:cNvSpPr>
          <p:nvPr>
            <p:ph idx="1"/>
          </p:nvPr>
        </p:nvSpPr>
        <p:spPr>
          <a:xfrm>
            <a:off x="76200" y="731837"/>
            <a:ext cx="9144000" cy="4525963"/>
          </a:xfrm>
        </p:spPr>
        <p:txBody>
          <a:bodyPr>
            <a:noAutofit/>
          </a:bodyPr>
          <a:lstStyle/>
          <a:p>
            <a:pPr lvl="0" algn="just" rtl="1"/>
            <a:r>
              <a:rPr lang="en-US" sz="2800" dirty="0">
                <a:solidFill>
                  <a:srgbClr val="FF0000"/>
                </a:solidFill>
                <a:cs typeface="PT Bold Heading" pitchFamily="2" charset="-78"/>
              </a:rPr>
              <a:t> </a:t>
            </a:r>
            <a:r>
              <a:rPr lang="ar-SA" sz="2800" dirty="0">
                <a:solidFill>
                  <a:srgbClr val="FF0000"/>
                </a:solidFill>
                <a:cs typeface="PT Bold Heading" pitchFamily="2" charset="-78"/>
              </a:rPr>
              <a:t>عبارة عن عمل يقوم به الفرد بتنفيذ فكرة معينة سواء كانت هذه الفكرة عبارة عن منتج أو خدمة ، وأن يستخدم في هذه الفكرة أي المشروع بعض الموارد الرئيسية لتنفيذه من موارد مالية ومعرفية وكادر عمل</a:t>
            </a:r>
            <a:r>
              <a:rPr lang="ar-SA" sz="2800" dirty="0" smtClean="0">
                <a:solidFill>
                  <a:srgbClr val="FF0000"/>
                </a:solidFill>
                <a:cs typeface="PT Bold Heading" pitchFamily="2" charset="-78"/>
              </a:rPr>
              <a:t>.</a:t>
            </a:r>
            <a:endParaRPr lang="en-US" sz="2800" dirty="0" smtClean="0">
              <a:solidFill>
                <a:srgbClr val="FF0000"/>
              </a:solidFill>
              <a:cs typeface="PT Bold Heading" pitchFamily="2" charset="-78"/>
            </a:endParaRPr>
          </a:p>
          <a:p>
            <a:pPr lvl="0" algn="just" rtl="1"/>
            <a:endParaRPr lang="en-US" sz="2800" dirty="0" smtClean="0">
              <a:solidFill>
                <a:srgbClr val="FF0000"/>
              </a:solidFill>
              <a:cs typeface="PT Bold Heading" pitchFamily="2" charset="-78"/>
            </a:endParaRPr>
          </a:p>
          <a:p>
            <a:pPr lvl="0" algn="just" rtl="1"/>
            <a:r>
              <a:rPr lang="ar-SA" sz="2800" dirty="0" smtClean="0">
                <a:cs typeface="PT Bold Heading" pitchFamily="2" charset="-78"/>
              </a:rPr>
              <a:t>يقدم </a:t>
            </a:r>
            <a:r>
              <a:rPr lang="ar-SA" sz="2800" dirty="0">
                <a:cs typeface="PT Bold Heading" pitchFamily="2" charset="-78"/>
              </a:rPr>
              <a:t>المشروع خدمة أي أنه يحل مشكلة مجتمعية ويكون ذلك مقابل شيء مادي مثلاً</a:t>
            </a:r>
            <a:r>
              <a:rPr lang="ar-SA" sz="2800" dirty="0" smtClean="0">
                <a:cs typeface="PT Bold Heading" pitchFamily="2" charset="-78"/>
              </a:rPr>
              <a:t>.</a:t>
            </a:r>
            <a:endParaRPr lang="en-US" sz="2800" dirty="0" smtClean="0">
              <a:cs typeface="PT Bold Heading" pitchFamily="2" charset="-78"/>
            </a:endParaRPr>
          </a:p>
          <a:p>
            <a:pPr lvl="0" algn="just" rtl="1"/>
            <a:endParaRPr lang="en-US" sz="2800" dirty="0">
              <a:cs typeface="PT Bold Heading" pitchFamily="2" charset="-78"/>
            </a:endParaRPr>
          </a:p>
          <a:p>
            <a:pPr lvl="0" algn="just" rtl="1"/>
            <a:r>
              <a:rPr lang="ar-SA" sz="2800" dirty="0">
                <a:solidFill>
                  <a:srgbClr val="0070C0"/>
                </a:solidFill>
                <a:cs typeface="PT Bold Heading" pitchFamily="2" charset="-78"/>
              </a:rPr>
              <a:t>وهناك مشاريع خدمية، ومشاريع انتاجية، ومشاريع تجارية، ومشاريع صناعية، ومشاريع تقنية، </a:t>
            </a:r>
            <a:endParaRPr lang="en-US" sz="2800" dirty="0">
              <a:solidFill>
                <a:srgbClr val="0070C0"/>
              </a:solidFill>
              <a:cs typeface="PT Bold Heading" pitchFamily="2" charset="-78"/>
            </a:endParaRPr>
          </a:p>
          <a:p>
            <a:pPr lvl="0" algn="just" rtl="1"/>
            <a:r>
              <a:rPr lang="ar-SA" sz="2800" dirty="0">
                <a:solidFill>
                  <a:schemeClr val="accent6">
                    <a:lumMod val="75000"/>
                  </a:schemeClr>
                </a:solidFill>
                <a:cs typeface="PT Bold Heading" pitchFamily="2" charset="-78"/>
              </a:rPr>
              <a:t>وهناك العديد من الأفكار والمشاريع التي تعود على الفرد والمجتمع بالفائدة سواء كانت بقيمتها والحاجة إلى الخدمة،أو تكون الفائدة اقتصادياً أيضاً على الفرد والمجتمع</a:t>
            </a:r>
            <a:r>
              <a:rPr lang="en-US" sz="2800" dirty="0">
                <a:solidFill>
                  <a:schemeClr val="accent6">
                    <a:lumMod val="75000"/>
                  </a:schemeClr>
                </a:solidFill>
                <a:cs typeface="PT Bold Heading" pitchFamily="2" charset="-78"/>
              </a:rPr>
              <a:t>.</a:t>
            </a:r>
          </a:p>
          <a:p>
            <a:pPr algn="just" rtl="1"/>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821363"/>
          </a:xfrm>
        </p:spPr>
        <p:txBody>
          <a:bodyPr>
            <a:noAutofit/>
          </a:bodyPr>
          <a:lstStyle/>
          <a:p>
            <a:pPr lvl="0" algn="r" rtl="1"/>
            <a:r>
              <a:rPr lang="en-US" sz="2800" dirty="0" smtClean="0">
                <a:cs typeface="PT Bold Heading" pitchFamily="2" charset="-78"/>
              </a:rPr>
              <a:t> </a:t>
            </a:r>
            <a:r>
              <a:rPr lang="ar-SA" sz="2800" dirty="0" smtClean="0">
                <a:cs typeface="PT Bold Heading" pitchFamily="2" charset="-78"/>
                <a:hlinkClick r:id="rId2" tooltip="كيف ابدا مشروع صغير"/>
              </a:rPr>
              <a:t>المشروع</a:t>
            </a:r>
            <a:r>
              <a:rPr lang="en-US" sz="2800" dirty="0" smtClean="0">
                <a:cs typeface="PT Bold Heading" pitchFamily="2" charset="-78"/>
              </a:rPr>
              <a:t> </a:t>
            </a:r>
            <a:r>
              <a:rPr lang="ar-SA" sz="2800" dirty="0" smtClean="0">
                <a:cs typeface="PT Bold Heading" pitchFamily="2" charset="-78"/>
              </a:rPr>
              <a:t>نشاط تستخدم فيه موارد معينة وتنفق الأموال للحصول على منافع خلال فترة متفق عليها</a:t>
            </a:r>
            <a:r>
              <a:rPr lang="en-US" sz="2800" dirty="0" smtClean="0">
                <a:cs typeface="PT Bold Heading" pitchFamily="2" charset="-78"/>
              </a:rPr>
              <a:t>.</a:t>
            </a:r>
          </a:p>
          <a:p>
            <a:pPr lvl="0" algn="r" rtl="1"/>
            <a:endParaRPr lang="en-US" sz="2800" dirty="0" smtClean="0">
              <a:cs typeface="PT Bold Heading" pitchFamily="2" charset="-78"/>
            </a:endParaRPr>
          </a:p>
          <a:p>
            <a:pPr lvl="0" algn="r" rtl="1"/>
            <a:r>
              <a:rPr lang="ar-SA" sz="2800" dirty="0" smtClean="0">
                <a:cs typeface="PT Bold Heading" pitchFamily="2" charset="-78"/>
              </a:rPr>
              <a:t>المشروع استمرار لفعالية تبدأ بسؤال يثير حب الاستطلاع</a:t>
            </a:r>
            <a:r>
              <a:rPr lang="en-US" sz="2800" dirty="0" smtClean="0">
                <a:cs typeface="PT Bold Heading" pitchFamily="2" charset="-78"/>
              </a:rPr>
              <a:t> </a:t>
            </a:r>
          </a:p>
          <a:p>
            <a:pPr lvl="0" algn="r" rtl="1"/>
            <a:r>
              <a:rPr lang="en-US" sz="2800" dirty="0" smtClean="0">
                <a:cs typeface="PT Bold Heading" pitchFamily="2" charset="-78"/>
              </a:rPr>
              <a:t>.</a:t>
            </a:r>
          </a:p>
          <a:p>
            <a:pPr lvl="0" algn="r" rtl="1"/>
            <a:r>
              <a:rPr lang="ar-SA" sz="2800" dirty="0" smtClean="0">
                <a:cs typeface="PT Bold Heading" pitchFamily="2" charset="-78"/>
              </a:rPr>
              <a:t>المشروع تكون له صفة قانونية وهي البطاقة الضريبية ويسجل ويكون له سجل تجاري وترخيص</a:t>
            </a:r>
            <a:r>
              <a:rPr lang="en-US" sz="2800" dirty="0" smtClean="0">
                <a:cs typeface="PT Bold Heading" pitchFamily="2" charset="-78"/>
              </a:rPr>
              <a:t> .</a:t>
            </a:r>
          </a:p>
          <a:p>
            <a:pPr lvl="0" algn="r" rtl="1"/>
            <a:endParaRPr lang="en-US" sz="2800" dirty="0" smtClean="0">
              <a:cs typeface="PT Bold Heading" pitchFamily="2" charset="-78"/>
            </a:endParaRPr>
          </a:p>
          <a:p>
            <a:pPr lvl="0" algn="r" rtl="1"/>
            <a:r>
              <a:rPr lang="ar-SA" sz="2800" dirty="0" smtClean="0">
                <a:cs typeface="PT Bold Heading" pitchFamily="2" charset="-78"/>
              </a:rPr>
              <a:t>المشروع نشاط تلقائي من أجل تحقيق غرض ويتم في بيئة اجتماعية عادية.</a:t>
            </a:r>
            <a:endParaRPr lang="en-US" sz="2800" dirty="0" smtClean="0">
              <a:cs typeface="PT Bold Heading" pitchFamily="2" charset="-78"/>
            </a:endParaRPr>
          </a:p>
          <a:p>
            <a:pPr lvl="0" algn="r" rtl="1">
              <a:buNone/>
            </a:pPr>
            <a:endParaRPr lang="en-US" sz="2800" dirty="0" smtClean="0">
              <a:cs typeface="PT Bold Heading" pitchFamily="2" charset="-78"/>
            </a:endParaRPr>
          </a:p>
          <a:p>
            <a:pPr algn="r" rtl="1"/>
            <a:r>
              <a:rPr lang="ar-SA" sz="2800" dirty="0" smtClean="0">
                <a:cs typeface="PT Bold Heading" pitchFamily="2" charset="-78"/>
              </a:rPr>
              <a:t>المشروع نشاط مقيد بزمن يتم القيام به من أجل تقديم منتج أو خدمة لتحقيق تغيير مقصود</a:t>
            </a:r>
            <a:endParaRPr lang="en-US" sz="2800" dirty="0">
              <a:cs typeface="PT Bold Heading"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مفهوم إدارة المشاريع  </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lvl="0" algn="r" rtl="1"/>
            <a:r>
              <a:rPr lang="ar-SA" dirty="0" smtClean="0">
                <a:cs typeface="PT Bold Heading" pitchFamily="2" charset="-78"/>
              </a:rPr>
              <a:t>إدارة المشاريع هي أحد العناصر الأساسية التي يستخدمها المشتغلين بالإدارة وذلك لضمان إتمام وتسليم المشروع في الوقت المحدد له بأعلى جودة وأقل تكلفة.</a:t>
            </a:r>
            <a:endParaRPr lang="en-US" dirty="0" smtClean="0">
              <a:cs typeface="PT Bold Heading" pitchFamily="2" charset="-78"/>
            </a:endParaRPr>
          </a:p>
          <a:p>
            <a:pPr lvl="0" algn="r" rtl="1"/>
            <a:endParaRPr lang="en-US" dirty="0" smtClean="0"/>
          </a:p>
          <a:p>
            <a:pPr algn="r" rtl="1"/>
            <a:r>
              <a:rPr lang="ar-SA" dirty="0" smtClean="0">
                <a:solidFill>
                  <a:srgbClr val="FF0000"/>
                </a:solidFill>
                <a:cs typeface="PT Bold Heading" pitchFamily="2" charset="-78"/>
              </a:rPr>
              <a:t>كما أنها وظيفة إدارية تعمل على تحديد الاحتياجات والأهداف وإعداد الميزانيات الخاصة بالمشروع ومتابعتها وتقييمها من أجل تحقيق الأهداف الخاصة بالمشروع بشكل كفء وأكثر فاعلية.</a:t>
            </a:r>
            <a:endParaRPr lang="en-US" dirty="0" smtClean="0">
              <a:solidFill>
                <a:srgbClr val="FF0000"/>
              </a:solidFill>
              <a:cs typeface="PT Bold Heading" pitchFamily="2" charset="-78"/>
            </a:endParaRPr>
          </a:p>
          <a:p>
            <a:pPr lvl="0" algn="r" rtl="1"/>
            <a:endParaRPr lang="en-US" dirty="0" smtClean="0"/>
          </a:p>
          <a:p>
            <a:pPr algn="r" rt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6"/>
          <p:cNvPicPr>
            <a:picLocks noGrp="1"/>
          </p:cNvPicPr>
          <p:nvPr>
            <p:ph idx="1"/>
          </p:nvPr>
        </p:nvPicPr>
        <p:blipFill>
          <a:blip r:embed="rId2" cstate="print"/>
          <a:srcRect l="25506" t="11162" r="37914" b="10705"/>
          <a:stretch>
            <a:fillRect/>
          </a:stretch>
        </p:blipFill>
        <p:spPr bwMode="auto">
          <a:xfrm>
            <a:off x="-914400" y="0"/>
            <a:ext cx="10972799"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just" rtl="1"/>
            <a:r>
              <a:rPr lang="ar-SA" dirty="0" smtClean="0">
                <a:cs typeface="PT Bold Heading" pitchFamily="2" charset="-78"/>
              </a:rPr>
              <a:t>النظام عبارة عن مجموعة من العناصر المترابطة مع بعضها البعض من أجل تحقيق هدف ما، فعلى سبيل المثال هناك النظام الشمسي والذي يتكون من الأرض والشمس والنجوم... الخ وهذه العناصر مرتبطة مع بعضها البعض من أجل تحقيق الهدف وهو الحياة، وهناك نظام الطائرة حيث تتكون الطائرة من المحرك والأجنحة وأجهزة الحاسوب وغيرها من العناصر والتي تتضافر مع بعضها البعض من أجل تحقيق الهدف وهو الانتقال من مكان إلى آخر.</a:t>
            </a:r>
            <a:endParaRPr lang="en-US" dirty="0" smtClean="0">
              <a:cs typeface="PT Bold Heading" pitchFamily="2" charset="-78"/>
            </a:endParaRPr>
          </a:p>
          <a:p>
            <a:pPr algn="r" rtl="1"/>
            <a:endParaRPr lang="ar-SA"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ar-SA" sz="9600" b="1" dirty="0" smtClean="0"/>
              <a:t>لماذا نحتاج لأنظمة المعلومات؟</a:t>
            </a:r>
            <a:endParaRPr lang="en-US" sz="96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10000"/>
          </a:bodyPr>
          <a:lstStyle/>
          <a:p>
            <a:pPr algn="just" rtl="1"/>
            <a:r>
              <a:rPr lang="ar-SA" dirty="0" smtClean="0">
                <a:cs typeface="PT Bold Heading" pitchFamily="2" charset="-78"/>
              </a:rPr>
              <a:t>في هذه الأيام تعتبر المعرفة والإدراك بنظام المعلومات ضرورة لكل مسؤول وقائد ومدير وذلك لأن معظم المؤسسات تحتاج إلى أنظمة معلومات من أجل استمرارها وازدهارها بين الشركات المحلية والاقليمية والعالمية إن نظام المعلومات يساعد الشركات لكي :</a:t>
            </a:r>
            <a:endParaRPr lang="en-US" dirty="0" smtClean="0">
              <a:cs typeface="PT Bold Heading" pitchFamily="2" charset="-78"/>
            </a:endParaRPr>
          </a:p>
          <a:p>
            <a:pPr lvl="0" algn="r" rtl="1"/>
            <a:r>
              <a:rPr lang="ar-SA" dirty="0" smtClean="0">
                <a:solidFill>
                  <a:srgbClr val="FF0000"/>
                </a:solidFill>
                <a:cs typeface="PT Bold Heading" pitchFamily="2" charset="-78"/>
              </a:rPr>
              <a:t>توسع مدى أعمالها إلى الكثير من الأسواق الجديدة.</a:t>
            </a:r>
            <a:endParaRPr lang="en-US" dirty="0" smtClean="0">
              <a:solidFill>
                <a:srgbClr val="FF0000"/>
              </a:solidFill>
              <a:cs typeface="PT Bold Heading" pitchFamily="2" charset="-78"/>
            </a:endParaRPr>
          </a:p>
          <a:p>
            <a:pPr lvl="0" algn="r" rtl="1"/>
            <a:r>
              <a:rPr lang="ar-SA" dirty="0" smtClean="0">
                <a:solidFill>
                  <a:srgbClr val="FF0000"/>
                </a:solidFill>
                <a:cs typeface="PT Bold Heading" pitchFamily="2" charset="-78"/>
              </a:rPr>
              <a:t>بناء وانتاج منتجات وخدمات جديدة.</a:t>
            </a:r>
            <a:endParaRPr lang="en-US" dirty="0" smtClean="0">
              <a:solidFill>
                <a:srgbClr val="FF0000"/>
              </a:solidFill>
              <a:cs typeface="PT Bold Heading" pitchFamily="2" charset="-78"/>
            </a:endParaRPr>
          </a:p>
          <a:p>
            <a:pPr lvl="0" algn="r" rtl="1"/>
            <a:r>
              <a:rPr lang="ar-SA" dirty="0" smtClean="0">
                <a:solidFill>
                  <a:srgbClr val="FF0000"/>
                </a:solidFill>
                <a:cs typeface="PT Bold Heading" pitchFamily="2" charset="-78"/>
              </a:rPr>
              <a:t>تساعد على فعالية تدفق العمل وخط الانتاج.</a:t>
            </a:r>
            <a:endParaRPr lang="en-US" dirty="0" smtClean="0">
              <a:solidFill>
                <a:srgbClr val="FF0000"/>
              </a:solidFill>
              <a:cs typeface="PT Bold Heading" pitchFamily="2" charset="-78"/>
            </a:endParaRPr>
          </a:p>
          <a:p>
            <a:pPr lvl="0" algn="r" rtl="1"/>
            <a:r>
              <a:rPr lang="ar-SA" dirty="0" smtClean="0">
                <a:solidFill>
                  <a:srgbClr val="FF0000"/>
                </a:solidFill>
                <a:cs typeface="PT Bold Heading" pitchFamily="2" charset="-78"/>
              </a:rPr>
              <a:t>تساعد في اعادة تصميم وهندسة العمليات والوظائف والحركات في الشركة.</a:t>
            </a:r>
            <a:endParaRPr lang="en-US" dirty="0" smtClean="0">
              <a:solidFill>
                <a:srgbClr val="FF0000"/>
              </a:solidFill>
              <a:cs typeface="PT Bold Heading" pitchFamily="2" charset="-78"/>
            </a:endParaRPr>
          </a:p>
          <a:p>
            <a:pPr lvl="0" algn="r" rtl="1"/>
            <a:r>
              <a:rPr lang="ar-SA" dirty="0" smtClean="0">
                <a:solidFill>
                  <a:srgbClr val="FF0000"/>
                </a:solidFill>
                <a:cs typeface="PT Bold Heading" pitchFamily="2" charset="-78"/>
              </a:rPr>
              <a:t>تساعد على تحسين وتطوير طريقة اجراء العمليات التجارية.</a:t>
            </a:r>
            <a:endParaRPr lang="en-US" dirty="0" smtClean="0">
              <a:solidFill>
                <a:srgbClr val="FF0000"/>
              </a:solidFill>
              <a:cs typeface="PT Bold Heading" pitchFamily="2" charset="-78"/>
            </a:endParaRPr>
          </a:p>
          <a:p>
            <a:pPr algn="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1143000"/>
          </a:xfrm>
        </p:spPr>
        <p:txBody>
          <a:bodyPr>
            <a:normAutofit fontScale="90000"/>
          </a:bodyPr>
          <a:lstStyle/>
          <a:p>
            <a:r>
              <a:rPr lang="ar-SA" dirty="0" smtClean="0">
                <a:solidFill>
                  <a:srgbClr val="0070C0"/>
                </a:solidFill>
                <a:cs typeface="PT Bold Heading" pitchFamily="2" charset="-78"/>
              </a:rPr>
              <a:t>إن البيئة التنافسية للأعمال التجارية في العصر الحديث أدت إلى النقاط الخمس التالية:-</a:t>
            </a:r>
            <a:r>
              <a:rPr lang="en-US" dirty="0" smtClean="0">
                <a:solidFill>
                  <a:srgbClr val="0070C0"/>
                </a:solidFill>
                <a:cs typeface="PT Bold Heading" pitchFamily="2" charset="-78"/>
              </a:rPr>
              <a:t/>
            </a:r>
            <a:br>
              <a:rPr lang="en-US" dirty="0" smtClean="0">
                <a:solidFill>
                  <a:srgbClr val="0070C0"/>
                </a:solidFill>
                <a:cs typeface="PT Bold Heading" pitchFamily="2" charset="-78"/>
              </a:rPr>
            </a:br>
            <a:endParaRPr lang="en-US" dirty="0">
              <a:solidFill>
                <a:srgbClr val="0070C0"/>
              </a:solidFill>
              <a:cs typeface="PT Bold Heading" pitchFamily="2" charset="-78"/>
            </a:endParaRPr>
          </a:p>
        </p:txBody>
      </p:sp>
      <p:sp>
        <p:nvSpPr>
          <p:cNvPr id="3" name="Content Placeholder 2"/>
          <p:cNvSpPr>
            <a:spLocks noGrp="1"/>
          </p:cNvSpPr>
          <p:nvPr>
            <p:ph idx="1"/>
          </p:nvPr>
        </p:nvSpPr>
        <p:spPr/>
        <p:txBody>
          <a:bodyPr>
            <a:normAutofit lnSpcReduction="10000"/>
          </a:bodyPr>
          <a:lstStyle/>
          <a:p>
            <a:pPr lvl="0" algn="r" rtl="1"/>
            <a:r>
              <a:rPr lang="ar-SA" sz="4400" dirty="0" smtClean="0">
                <a:solidFill>
                  <a:srgbClr val="FF0000"/>
                </a:solidFill>
                <a:cs typeface="PT Bold Heading" pitchFamily="2" charset="-78"/>
              </a:rPr>
              <a:t>العولمة.</a:t>
            </a:r>
            <a:endParaRPr lang="en-US" sz="4400" dirty="0" smtClean="0">
              <a:solidFill>
                <a:srgbClr val="FF0000"/>
              </a:solidFill>
              <a:cs typeface="PT Bold Heading" pitchFamily="2" charset="-78"/>
            </a:endParaRPr>
          </a:p>
          <a:p>
            <a:pPr lvl="0" algn="r" rtl="1"/>
            <a:r>
              <a:rPr lang="ar-SA" sz="4400" dirty="0" smtClean="0">
                <a:solidFill>
                  <a:srgbClr val="FF0000"/>
                </a:solidFill>
                <a:cs typeface="PT Bold Heading" pitchFamily="2" charset="-78"/>
              </a:rPr>
              <a:t>ظهور الشركات الرقمية.</a:t>
            </a:r>
            <a:endParaRPr lang="en-US" sz="4400" dirty="0" smtClean="0">
              <a:solidFill>
                <a:srgbClr val="FF0000"/>
              </a:solidFill>
              <a:cs typeface="PT Bold Heading" pitchFamily="2" charset="-78"/>
            </a:endParaRPr>
          </a:p>
          <a:p>
            <a:pPr lvl="0" algn="r" rtl="1"/>
            <a:r>
              <a:rPr lang="ar-SA" sz="4400" dirty="0" smtClean="0">
                <a:solidFill>
                  <a:srgbClr val="FF0000"/>
                </a:solidFill>
                <a:cs typeface="PT Bold Heading" pitchFamily="2" charset="-78"/>
              </a:rPr>
              <a:t>ظهور الاقتصاد المعلوماتي.</a:t>
            </a:r>
            <a:endParaRPr lang="en-US" sz="4400" dirty="0" smtClean="0">
              <a:solidFill>
                <a:srgbClr val="FF0000"/>
              </a:solidFill>
              <a:cs typeface="PT Bold Heading" pitchFamily="2" charset="-78"/>
            </a:endParaRPr>
          </a:p>
          <a:p>
            <a:pPr lvl="0" algn="r" rtl="1"/>
            <a:r>
              <a:rPr lang="ar-SA" sz="4400" dirty="0" smtClean="0">
                <a:solidFill>
                  <a:srgbClr val="FF0000"/>
                </a:solidFill>
                <a:cs typeface="PT Bold Heading" pitchFamily="2" charset="-78"/>
              </a:rPr>
              <a:t>تغير المنظمات وطريقة عملها.</a:t>
            </a:r>
            <a:endParaRPr lang="en-US" sz="4400" dirty="0" smtClean="0">
              <a:solidFill>
                <a:srgbClr val="FF0000"/>
              </a:solidFill>
              <a:cs typeface="PT Bold Heading" pitchFamily="2" charset="-78"/>
            </a:endParaRPr>
          </a:p>
          <a:p>
            <a:pPr lvl="0" algn="r" rtl="1"/>
            <a:r>
              <a:rPr lang="ar-SA" sz="4400" dirty="0" smtClean="0">
                <a:solidFill>
                  <a:srgbClr val="FF0000"/>
                </a:solidFill>
                <a:cs typeface="PT Bold Heading" pitchFamily="2" charset="-78"/>
              </a:rPr>
              <a:t>دمج وتكامل تقنيات المعلومات وتقنيات الاتصال في الأعمال التجارية.</a:t>
            </a:r>
            <a:endParaRPr lang="en-US" sz="4400" dirty="0" smtClean="0">
              <a:solidFill>
                <a:srgbClr val="FF0000"/>
              </a:solidFill>
              <a:cs typeface="PT Bold Heading" pitchFamily="2" charset="-78"/>
            </a:endParaRPr>
          </a:p>
          <a:p>
            <a:pPr algn="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688</Words>
  <Application>Microsoft Office PowerPoint</Application>
  <PresentationFormat>On-screen Show (4:3)</PresentationFormat>
  <Paragraphs>61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مفهوم المشروع</vt:lpstr>
      <vt:lpstr>Slide 3</vt:lpstr>
      <vt:lpstr>مفهوم إدارة المشاريع   </vt:lpstr>
      <vt:lpstr>Slide 5</vt:lpstr>
      <vt:lpstr>Slide 6</vt:lpstr>
      <vt:lpstr>Slide 7</vt:lpstr>
      <vt:lpstr>Slide 8</vt:lpstr>
      <vt:lpstr>إن البيئة التنافسية للأعمال التجارية في العصر الحديث أدت إلى النقاط الخمس التالية:- </vt:lpstr>
      <vt:lpstr>العولمة</vt:lpstr>
      <vt:lpstr>Slide 11</vt:lpstr>
      <vt:lpstr>ظهور الشركات الرقمية</vt:lpstr>
      <vt:lpstr>Slide 13</vt:lpstr>
      <vt:lpstr>ظهور الاقتصاد المعلوماتي</vt:lpstr>
      <vt:lpstr>تغير المنظمات وطريقة عملها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جامعة بنها كلية الآداب قسم المكتبات    إدارة المشروعات</dc:title>
  <dc:creator>adel</dc:creator>
  <cp:lastModifiedBy>adel</cp:lastModifiedBy>
  <cp:revision>2</cp:revision>
  <dcterms:created xsi:type="dcterms:W3CDTF">2020-03-20T20:52:46Z</dcterms:created>
  <dcterms:modified xsi:type="dcterms:W3CDTF">2020-03-20T21:09:50Z</dcterms:modified>
</cp:coreProperties>
</file>